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2cc458f4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2cc458f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2cc458f42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2cc458f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2cc458f4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2cc458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0"/>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latin typeface="Times New Roman"/>
                <a:ea typeface="Times New Roman"/>
                <a:cs typeface="Times New Roman"/>
                <a:sym typeface="Times New Roman"/>
              </a:rPr>
              <a:t>DevOps - Software Engineering</a:t>
            </a:r>
            <a:endParaRPr>
              <a:latin typeface="Times New Roman"/>
              <a:ea typeface="Times New Roman"/>
              <a:cs typeface="Times New Roman"/>
              <a:sym typeface="Times New Roman"/>
            </a:endParaRPr>
          </a:p>
        </p:txBody>
      </p:sp>
      <p:sp>
        <p:nvSpPr>
          <p:cNvPr id="85" name="Google Shape;85;p13"/>
          <p:cNvSpPr txBox="1"/>
          <p:nvPr>
            <p:ph idx="1" type="subTitle"/>
          </p:nvPr>
        </p:nvSpPr>
        <p:spPr>
          <a:xfrm>
            <a:off x="10105293" y="5693899"/>
            <a:ext cx="2086707" cy="1164101"/>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90000"/>
              </a:lnSpc>
              <a:spcBef>
                <a:spcPts val="0"/>
              </a:spcBef>
              <a:spcAft>
                <a:spcPts val="0"/>
              </a:spcAft>
              <a:buClr>
                <a:schemeClr val="dk1"/>
              </a:buClr>
              <a:buSzPct val="100000"/>
              <a:buNone/>
            </a:pPr>
            <a:r>
              <a:rPr lang="en-US">
                <a:latin typeface="Times New Roman"/>
                <a:ea typeface="Times New Roman"/>
                <a:cs typeface="Times New Roman"/>
                <a:sym typeface="Times New Roman"/>
              </a:rPr>
              <a:t>Roll Number(s):</a:t>
            </a:r>
            <a:endParaRPr/>
          </a:p>
          <a:p>
            <a:pPr indent="0" lvl="0" marL="0" rtl="0" algn="ctr">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S19-412</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S19-205</a:t>
            </a:r>
            <a:endParaRPr>
              <a:latin typeface="Times New Roman"/>
              <a:ea typeface="Times New Roman"/>
              <a:cs typeface="Times New Roman"/>
              <a:sym typeface="Times New Roman"/>
            </a:endParaRPr>
          </a:p>
        </p:txBody>
      </p:sp>
      <p:pic>
        <p:nvPicPr>
          <p:cNvPr descr="If someone ask you what DevOps is, show him this pic! » Easy as Linux" id="86" name="Google Shape;86;p13"/>
          <p:cNvPicPr preferRelativeResize="0"/>
          <p:nvPr/>
        </p:nvPicPr>
        <p:blipFill rotWithShape="1">
          <a:blip r:embed="rId3">
            <a:alphaModFix/>
          </a:blip>
          <a:srcRect b="0" l="0" r="0" t="0"/>
          <a:stretch/>
        </p:blipFill>
        <p:spPr>
          <a:xfrm>
            <a:off x="3699669" y="2387600"/>
            <a:ext cx="4783150" cy="42101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idx="1" type="body"/>
          </p:nvPr>
        </p:nvSpPr>
        <p:spPr>
          <a:xfrm>
            <a:off x="473775" y="69725"/>
            <a:ext cx="11502000" cy="3621900"/>
          </a:xfrm>
          <a:prstGeom prst="rect">
            <a:avLst/>
          </a:prstGeom>
        </p:spPr>
        <p:txBody>
          <a:bodyPr anchorCtr="0" anchor="t" bIns="45700" lIns="91425" spcFirstLastPara="1" rIns="91425" wrap="square" tIns="45700">
            <a:noAutofit/>
          </a:bodyPr>
          <a:lstStyle/>
          <a:p>
            <a:pPr indent="0" lvl="0" marL="0" rtl="0" algn="l">
              <a:lnSpc>
                <a:spcPct val="100000"/>
              </a:lnSpc>
              <a:spcBef>
                <a:spcPts val="2000"/>
              </a:spcBef>
              <a:spcAft>
                <a:spcPts val="0"/>
              </a:spcAft>
              <a:buClr>
                <a:schemeClr val="dk1"/>
              </a:buClr>
              <a:buSzPts val="1100"/>
              <a:buFont typeface="Arial"/>
              <a:buNone/>
            </a:pPr>
            <a:r>
              <a:rPr lang="en-US" sz="2600">
                <a:highlight>
                  <a:srgbClr val="FFFFFF"/>
                </a:highlight>
                <a:latin typeface="Times New Roman"/>
                <a:ea typeface="Times New Roman"/>
                <a:cs typeface="Times New Roman"/>
                <a:sym typeface="Times New Roman"/>
              </a:rPr>
              <a:t>Other titles often found in DevOps organizations include the following:</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80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infrastructure developer;</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site reliability engineer;</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build and release engineer;</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full-stack developer;</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automation specialist;</a:t>
            </a:r>
            <a:endParaRPr sz="2600">
              <a:highlight>
                <a:srgbClr val="FFFFFF"/>
              </a:highlight>
              <a:latin typeface="Times New Roman"/>
              <a:ea typeface="Times New Roman"/>
              <a:cs typeface="Times New Roman"/>
              <a:sym typeface="Times New Roman"/>
            </a:endParaRPr>
          </a:p>
          <a:p>
            <a:pPr indent="0" lvl="0" marL="457200" rtl="0" algn="l">
              <a:lnSpc>
                <a:spcPct val="100000"/>
              </a:lnSpc>
              <a:spcBef>
                <a:spcPts val="3800"/>
              </a:spcBef>
              <a:spcAft>
                <a:spcPts val="3800"/>
              </a:spcAft>
              <a:buNone/>
            </a:pPr>
            <a:r>
              <a:rPr lang="en-US" sz="2600">
                <a:highlight>
                  <a:srgbClr val="FFFFFF"/>
                </a:highlight>
                <a:latin typeface="Times New Roman"/>
                <a:ea typeface="Times New Roman"/>
                <a:cs typeface="Times New Roman"/>
                <a:sym typeface="Times New Roman"/>
              </a:rPr>
              <a:t>Most entry-level DevOps jobs require a degree in computer science or a related field that covers coding, QA testing and IT infrastructure components. Higher-level positions may require advanced degrees in systems architecture and software design. People on this career path should also update their knowledge via DevOps books, and connect with other members of the community through blogs and conferences. For </a:t>
            </a:r>
            <a:r>
              <a:rPr lang="en-US" sz="2600">
                <a:highlight>
                  <a:schemeClr val="lt1"/>
                </a:highlight>
                <a:latin typeface="Times New Roman"/>
                <a:ea typeface="Times New Roman"/>
                <a:cs typeface="Times New Roman"/>
                <a:sym typeface="Times New Roman"/>
              </a:rPr>
              <a:t>DevOps certification </a:t>
            </a:r>
            <a:r>
              <a:rPr lang="en-US" sz="2600">
                <a:highlight>
                  <a:srgbClr val="FFFFFF"/>
                </a:highlight>
                <a:latin typeface="Times New Roman"/>
                <a:ea typeface="Times New Roman"/>
                <a:cs typeface="Times New Roman"/>
                <a:sym typeface="Times New Roman"/>
              </a:rPr>
              <a:t>there is no industry-wide recognized, as there are for formalized frameworks such as ITIL. IBM Red Hat offers DevOps certification, while DevOps Institute has vendor-neutral options for levels from </a:t>
            </a:r>
            <a:r>
              <a:rPr lang="en-US" sz="2600">
                <a:highlight>
                  <a:schemeClr val="lt1"/>
                </a:highlight>
                <a:latin typeface="Times New Roman"/>
                <a:ea typeface="Times New Roman"/>
                <a:cs typeface="Times New Roman"/>
                <a:sym typeface="Times New Roman"/>
              </a:rPr>
              <a:t>beginning</a:t>
            </a:r>
            <a:r>
              <a:rPr lang="en-US" sz="2600">
                <a:highlight>
                  <a:srgbClr val="FFFFFF"/>
                </a:highlight>
                <a:latin typeface="Times New Roman"/>
                <a:ea typeface="Times New Roman"/>
                <a:cs typeface="Times New Roman"/>
                <a:sym typeface="Times New Roman"/>
              </a:rPr>
              <a:t> knowledge to expert.</a:t>
            </a:r>
            <a:endParaRPr sz="2600">
              <a:latin typeface="Times New Roman"/>
              <a:ea typeface="Times New Roman"/>
              <a:cs typeface="Times New Roman"/>
              <a:sym typeface="Times New Roman"/>
            </a:endParaRPr>
          </a:p>
        </p:txBody>
      </p:sp>
      <p:pic>
        <p:nvPicPr>
          <p:cNvPr id="144" name="Google Shape;144;p22"/>
          <p:cNvPicPr preferRelativeResize="0"/>
          <p:nvPr/>
        </p:nvPicPr>
        <p:blipFill>
          <a:blip r:embed="rId3">
            <a:alphaModFix/>
          </a:blip>
          <a:stretch>
            <a:fillRect/>
          </a:stretch>
        </p:blipFill>
        <p:spPr>
          <a:xfrm>
            <a:off x="5817725" y="796450"/>
            <a:ext cx="2843034" cy="213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3">
            <a:alphaModFix/>
          </a:blip>
          <a:stretch>
            <a:fillRect/>
          </a:stretch>
        </p:blipFill>
        <p:spPr>
          <a:xfrm>
            <a:off x="1623388" y="1192700"/>
            <a:ext cx="8945225" cy="447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What is DevOps ?</a:t>
            </a:r>
            <a:endParaRPr>
              <a:latin typeface="Times New Roman"/>
              <a:ea typeface="Times New Roman"/>
              <a:cs typeface="Times New Roman"/>
              <a:sym typeface="Times New Roman"/>
            </a:endParaRPr>
          </a:p>
        </p:txBody>
      </p:sp>
      <p:sp>
        <p:nvSpPr>
          <p:cNvPr id="92" name="Google Shape;92;p14"/>
          <p:cNvSpPr txBox="1"/>
          <p:nvPr>
            <p:ph idx="1" type="body"/>
          </p:nvPr>
        </p:nvSpPr>
        <p:spPr>
          <a:xfrm>
            <a:off x="838200" y="521593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0" i="0" lang="en-US">
                <a:latin typeface="Times New Roman"/>
                <a:ea typeface="Times New Roman"/>
                <a:cs typeface="Times New Roman"/>
                <a:sym typeface="Times New Roman"/>
              </a:rPr>
              <a:t>The word </a:t>
            </a:r>
            <a:r>
              <a:rPr b="0" i="1" lang="en-US">
                <a:latin typeface="Times New Roman"/>
                <a:ea typeface="Times New Roman"/>
                <a:cs typeface="Times New Roman"/>
                <a:sym typeface="Times New Roman"/>
              </a:rPr>
              <a:t>DevOps</a:t>
            </a:r>
            <a:r>
              <a:rPr b="0" i="0" lang="en-US">
                <a:latin typeface="Times New Roman"/>
                <a:ea typeface="Times New Roman"/>
                <a:cs typeface="Times New Roman"/>
                <a:sym typeface="Times New Roman"/>
              </a:rPr>
              <a:t> is a combination of the terms </a:t>
            </a:r>
            <a:r>
              <a:rPr b="0" i="1" lang="en-US">
                <a:latin typeface="Times New Roman"/>
                <a:ea typeface="Times New Roman"/>
                <a:cs typeface="Times New Roman"/>
                <a:sym typeface="Times New Roman"/>
              </a:rPr>
              <a:t>development</a:t>
            </a:r>
            <a:r>
              <a:rPr b="0" i="0" lang="en-US">
                <a:latin typeface="Times New Roman"/>
                <a:ea typeface="Times New Roman"/>
                <a:cs typeface="Times New Roman"/>
                <a:sym typeface="Times New Roman"/>
              </a:rPr>
              <a:t> and </a:t>
            </a:r>
            <a:r>
              <a:rPr b="0" i="1" lang="en-US">
                <a:latin typeface="Times New Roman"/>
                <a:ea typeface="Times New Roman"/>
                <a:cs typeface="Times New Roman"/>
                <a:sym typeface="Times New Roman"/>
              </a:rPr>
              <a:t>operations</a:t>
            </a:r>
            <a:r>
              <a:rPr b="0" i="0" lang="en-US">
                <a:latin typeface="Times New Roman"/>
                <a:ea typeface="Times New Roman"/>
                <a:cs typeface="Times New Roman"/>
                <a:sym typeface="Times New Roman"/>
              </a:rPr>
              <a:t>, meant to represent a collaborative or shared approach to the tasks performed by a company's application development and IT operations teams.</a:t>
            </a:r>
            <a:endParaRPr>
              <a:latin typeface="Times New Roman"/>
              <a:ea typeface="Times New Roman"/>
              <a:cs typeface="Times New Roman"/>
              <a:sym typeface="Times New Roman"/>
            </a:endParaRPr>
          </a:p>
        </p:txBody>
      </p:sp>
      <p:pic>
        <p:nvPicPr>
          <p:cNvPr id="93" name="Google Shape;93;p14"/>
          <p:cNvPicPr preferRelativeResize="0"/>
          <p:nvPr/>
        </p:nvPicPr>
        <p:blipFill rotWithShape="1">
          <a:blip r:embed="rId3">
            <a:alphaModFix/>
          </a:blip>
          <a:srcRect b="0" l="0" r="0" t="0"/>
          <a:stretch/>
        </p:blipFill>
        <p:spPr>
          <a:xfrm>
            <a:off x="4182794" y="1493738"/>
            <a:ext cx="3826412" cy="36321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idx="1" type="body"/>
          </p:nvPr>
        </p:nvSpPr>
        <p:spPr>
          <a:xfrm>
            <a:off x="838200" y="338930"/>
            <a:ext cx="10515600" cy="26715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DevOps describes the adoption of iterative software development, automation and programmable infrastructure deployment and maintenance.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term also covers culture changes, such as building trust and cohesion between developers and systems administrators and aligning technological projects to business requirements.</a:t>
            </a:r>
            <a:endParaRPr/>
          </a:p>
        </p:txBody>
      </p:sp>
      <p:pic>
        <p:nvPicPr>
          <p:cNvPr id="99" name="Google Shape;99;p15"/>
          <p:cNvPicPr preferRelativeResize="0"/>
          <p:nvPr/>
        </p:nvPicPr>
        <p:blipFill rotWithShape="1">
          <a:blip r:embed="rId3">
            <a:alphaModFix/>
          </a:blip>
          <a:srcRect b="0" l="0" r="0" t="0"/>
          <a:stretch/>
        </p:blipFill>
        <p:spPr>
          <a:xfrm>
            <a:off x="3311370" y="3010485"/>
            <a:ext cx="4331301" cy="3722213"/>
          </a:xfrm>
          <a:prstGeom prst="rect">
            <a:avLst/>
          </a:prstGeom>
          <a:noFill/>
          <a:ln>
            <a:noFill/>
          </a:ln>
        </p:spPr>
      </p:pic>
      <p:sp>
        <p:nvSpPr>
          <p:cNvPr id="100" name="Google Shape;100;p15"/>
          <p:cNvSpPr txBox="1"/>
          <p:nvPr/>
        </p:nvSpPr>
        <p:spPr>
          <a:xfrm>
            <a:off x="5955320" y="3203911"/>
            <a:ext cx="602566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Times New Roman"/>
                <a:ea typeface="Times New Roman"/>
                <a:cs typeface="Times New Roman"/>
                <a:sym typeface="Times New Roman"/>
              </a:rPr>
              <a:t>1</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How does DevOps work?</a:t>
            </a:r>
            <a:endParaRPr/>
          </a:p>
        </p:txBody>
      </p:sp>
      <p:pic>
        <p:nvPicPr>
          <p:cNvPr id="106" name="Google Shape;106;p16"/>
          <p:cNvPicPr preferRelativeResize="0"/>
          <p:nvPr>
            <p:ph idx="1" type="body"/>
          </p:nvPr>
        </p:nvPicPr>
        <p:blipFill rotWithShape="1">
          <a:blip r:embed="rId3">
            <a:alphaModFix/>
          </a:blip>
          <a:srcRect b="0" l="0" r="0" t="0"/>
          <a:stretch/>
        </p:blipFill>
        <p:spPr>
          <a:xfrm>
            <a:off x="3649357" y="1782446"/>
            <a:ext cx="4893286" cy="2370582"/>
          </a:xfrm>
          <a:prstGeom prst="rect">
            <a:avLst/>
          </a:prstGeom>
          <a:noFill/>
          <a:ln>
            <a:noFill/>
          </a:ln>
        </p:spPr>
      </p:pic>
      <p:sp>
        <p:nvSpPr>
          <p:cNvPr id="107" name="Google Shape;107;p16"/>
          <p:cNvSpPr txBox="1"/>
          <p:nvPr/>
        </p:nvSpPr>
        <p:spPr>
          <a:xfrm>
            <a:off x="839372" y="4317488"/>
            <a:ext cx="10514428" cy="181588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You can visualize a DevOps process as an infinite loop, comprising these steps: plan, code, build, test, release, deploy, operate, monitor and -- through feedback -- plan, which resets the loop.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6C6C6C"/>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idx="1" type="body"/>
          </p:nvPr>
        </p:nvSpPr>
        <p:spPr>
          <a:xfrm>
            <a:off x="838200" y="1253331"/>
            <a:ext cx="10515600" cy="2587149"/>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sz="2800">
                <a:latin typeface="Times New Roman"/>
                <a:ea typeface="Times New Roman"/>
                <a:cs typeface="Times New Roman"/>
                <a:sym typeface="Times New Roman"/>
              </a:rPr>
              <a:t>To align software to expectations, developers and stakeholders communicate about the project, and developers work on small updates that go live independently of each other.</a:t>
            </a:r>
            <a:endParaRPr/>
          </a:p>
          <a:p>
            <a:pPr indent="-285750" lvl="0" marL="285750" rtl="0" algn="l">
              <a:lnSpc>
                <a:spcPct val="90000"/>
              </a:lnSpc>
              <a:spcBef>
                <a:spcPts val="1000"/>
              </a:spcBef>
              <a:spcAft>
                <a:spcPts val="0"/>
              </a:spcAft>
              <a:buClr>
                <a:schemeClr val="dk1"/>
              </a:buClr>
              <a:buSzPts val="2800"/>
              <a:buFont typeface="Arial"/>
              <a:buChar char="•"/>
            </a:pPr>
            <a:r>
              <a:rPr lang="en-US" sz="2800">
                <a:latin typeface="Times New Roman"/>
                <a:ea typeface="Times New Roman"/>
                <a:cs typeface="Times New Roman"/>
                <a:sym typeface="Times New Roman"/>
              </a:rPr>
              <a:t>To avoid wait times, IT teams use CI/CD pipelines and other automation to move code from one step of development and deployment to another.</a:t>
            </a:r>
            <a:endParaRPr/>
          </a:p>
        </p:txBody>
      </p:sp>
      <p:pic>
        <p:nvPicPr>
          <p:cNvPr descr="Сomics meme: &amp;quot;DevOps&amp;quot; - Comics - Meme-arsenal.com" id="113" name="Google Shape;113;p17"/>
          <p:cNvPicPr preferRelativeResize="0"/>
          <p:nvPr/>
        </p:nvPicPr>
        <p:blipFill rotWithShape="1">
          <a:blip r:embed="rId3">
            <a:alphaModFix/>
          </a:blip>
          <a:srcRect b="0" l="0" r="0" t="0"/>
          <a:stretch/>
        </p:blipFill>
        <p:spPr>
          <a:xfrm>
            <a:off x="3826411" y="3830331"/>
            <a:ext cx="4043387" cy="291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idx="1" type="body"/>
          </p:nvPr>
        </p:nvSpPr>
        <p:spPr>
          <a:xfrm>
            <a:off x="838200" y="498951"/>
            <a:ext cx="10515600" cy="259857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They deploy changes individually so that problems are traceable.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Teams rely on </a:t>
            </a:r>
            <a:r>
              <a:rPr i="1" lang="en-US">
                <a:latin typeface="Times New Roman"/>
                <a:ea typeface="Times New Roman"/>
                <a:cs typeface="Times New Roman"/>
                <a:sym typeface="Times New Roman"/>
              </a:rPr>
              <a:t>configuration management</a:t>
            </a:r>
            <a:r>
              <a:rPr lang="en-US">
                <a:latin typeface="Times New Roman"/>
                <a:ea typeface="Times New Roman"/>
                <a:cs typeface="Times New Roman"/>
                <a:sym typeface="Times New Roman"/>
              </a:rPr>
              <a:t> for consistent deployment and hosting environments.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Problems they discover in live operations lead to code improvements, often through a blameless port-mortem investigation and continuous feedback channels.</a:t>
            </a:r>
            <a:endParaRPr>
              <a:latin typeface="Times New Roman"/>
              <a:ea typeface="Times New Roman"/>
              <a:cs typeface="Times New Roman"/>
              <a:sym typeface="Times New Roman"/>
            </a:endParaRPr>
          </a:p>
        </p:txBody>
      </p:sp>
      <p:pic>
        <p:nvPicPr>
          <p:cNvPr descr="Evolution of DevOps" id="119" name="Google Shape;119;p18"/>
          <p:cNvPicPr preferRelativeResize="0"/>
          <p:nvPr/>
        </p:nvPicPr>
        <p:blipFill rotWithShape="1">
          <a:blip r:embed="rId3">
            <a:alphaModFix/>
          </a:blip>
          <a:srcRect b="0" l="0" r="0" t="0"/>
          <a:stretch/>
        </p:blipFill>
        <p:spPr>
          <a:xfrm>
            <a:off x="0" y="2788920"/>
            <a:ext cx="12358471" cy="45491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DevOps benefits and challenges:</a:t>
            </a:r>
            <a:endParaRPr/>
          </a:p>
        </p:txBody>
      </p:sp>
      <p:sp>
        <p:nvSpPr>
          <p:cNvPr id="125" name="Google Shape;125;p19"/>
          <p:cNvSpPr txBox="1"/>
          <p:nvPr>
            <p:ph idx="1" type="body"/>
          </p:nvPr>
        </p:nvSpPr>
        <p:spPr>
          <a:xfrm>
            <a:off x="925400" y="1491475"/>
            <a:ext cx="7109100" cy="44688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SzPts val="1800"/>
              <a:buNone/>
            </a:pPr>
            <a:r>
              <a:rPr lang="en-US" sz="2600">
                <a:highlight>
                  <a:srgbClr val="FFFFFF"/>
                </a:highlight>
                <a:latin typeface="Times New Roman"/>
                <a:ea typeface="Times New Roman"/>
                <a:cs typeface="Times New Roman"/>
                <a:sym typeface="Times New Roman"/>
              </a:rPr>
              <a:t>DevOps benefits include the following:</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200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fewer silos and increased communications between IT groups;</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faster time to market for software;</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rapid improvement based on feedback;</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less downtime;</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less menial work, thanks to automation;</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Clr>
                <a:schemeClr val="dk1"/>
              </a:buClr>
              <a:buSzPts val="2600"/>
              <a:buFont typeface="Times New Roman"/>
              <a:buChar char="●"/>
            </a:pPr>
            <a:r>
              <a:rPr lang="en-US" sz="2600">
                <a:highlight>
                  <a:srgbClr val="FFFFFF"/>
                </a:highlight>
                <a:latin typeface="Times New Roman"/>
                <a:ea typeface="Times New Roman"/>
                <a:cs typeface="Times New Roman"/>
                <a:sym typeface="Times New Roman"/>
              </a:rPr>
              <a:t>broader roles and skills.</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3800"/>
              </a:spcBef>
              <a:spcAft>
                <a:spcPts val="0"/>
              </a:spcAft>
              <a:buSzPts val="1800"/>
              <a:buNone/>
            </a:pPr>
            <a:r>
              <a:t/>
            </a:r>
            <a:endParaRPr/>
          </a:p>
        </p:txBody>
      </p:sp>
      <p:pic>
        <p:nvPicPr>
          <p:cNvPr id="126" name="Google Shape;126;p19"/>
          <p:cNvPicPr preferRelativeResize="0"/>
          <p:nvPr/>
        </p:nvPicPr>
        <p:blipFill rotWithShape="1">
          <a:blip r:embed="rId3">
            <a:alphaModFix/>
          </a:blip>
          <a:srcRect b="0" l="11358" r="11001" t="0"/>
          <a:stretch/>
        </p:blipFill>
        <p:spPr>
          <a:xfrm>
            <a:off x="8034500" y="1969950"/>
            <a:ext cx="3395850" cy="2460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idx="1" type="body"/>
          </p:nvPr>
        </p:nvSpPr>
        <p:spPr>
          <a:xfrm>
            <a:off x="838200" y="864850"/>
            <a:ext cx="9842700" cy="514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000"/>
              </a:spcBef>
              <a:spcAft>
                <a:spcPts val="0"/>
              </a:spcAft>
              <a:buClr>
                <a:schemeClr val="dk1"/>
              </a:buClr>
              <a:buSzPts val="1100"/>
              <a:buFont typeface="Arial"/>
              <a:buNone/>
            </a:pPr>
            <a:r>
              <a:rPr lang="en-US" sz="2600">
                <a:highlight>
                  <a:srgbClr val="FFFFFF"/>
                </a:highlight>
                <a:latin typeface="Times New Roman"/>
                <a:ea typeface="Times New Roman"/>
                <a:cs typeface="Times New Roman"/>
                <a:sym typeface="Times New Roman"/>
              </a:rPr>
              <a:t>However, DevOps challenges abound:</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200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organizational and IT departmental changes, including new skills and job roles;</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expensive tools and platforms, including training and support to use them effectively;</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development and IT tool </a:t>
            </a:r>
            <a:r>
              <a:rPr lang="en-US" sz="2600">
                <a:highlight>
                  <a:srgbClr val="FFFFFF"/>
                </a:highlight>
                <a:latin typeface="Times New Roman"/>
                <a:ea typeface="Times New Roman"/>
                <a:cs typeface="Times New Roman"/>
                <a:sym typeface="Times New Roman"/>
              </a:rPr>
              <a:t>proliferation</a:t>
            </a:r>
            <a:r>
              <a:rPr lang="en-US" sz="2600">
                <a:highlight>
                  <a:srgbClr val="FFFFFF"/>
                </a:highlight>
                <a:latin typeface="Times New Roman"/>
                <a:ea typeface="Times New Roman"/>
                <a:cs typeface="Times New Roman"/>
                <a:sym typeface="Times New Roman"/>
              </a:rPr>
              <a:t>;</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unnecessary, fragile or unsafe automation;</a:t>
            </a:r>
            <a:endParaRPr sz="2600">
              <a:highlight>
                <a:srgbClr val="FFFFFF"/>
              </a:highlight>
              <a:latin typeface="Times New Roman"/>
              <a:ea typeface="Times New Roman"/>
              <a:cs typeface="Times New Roman"/>
              <a:sym typeface="Times New Roman"/>
            </a:endParaRPr>
          </a:p>
          <a:p>
            <a:pPr indent="-393700" lvl="0" marL="698500" rtl="0" algn="l">
              <a:lnSpc>
                <a:spcPct val="100000"/>
              </a:lnSpc>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scaling DevOps across multiple projects and teams;</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3800"/>
              </a:spcBef>
              <a:spcAft>
                <a:spcPts val="0"/>
              </a:spcAft>
              <a:buSzPts val="1800"/>
              <a:buNone/>
            </a:pPr>
            <a:r>
              <a:t/>
            </a:r>
            <a:endParaRPr sz="26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655975" y="3485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DevOps skills</a:t>
            </a:r>
            <a:endParaRPr/>
          </a:p>
          <a:p>
            <a:pPr indent="0" lvl="0" marL="0" rtl="0" algn="l">
              <a:spcBef>
                <a:spcPts val="0"/>
              </a:spcBef>
              <a:spcAft>
                <a:spcPts val="0"/>
              </a:spcAft>
              <a:buNone/>
            </a:pPr>
            <a:r>
              <a:t/>
            </a:r>
            <a:endParaRPr/>
          </a:p>
        </p:txBody>
      </p:sp>
      <p:sp>
        <p:nvSpPr>
          <p:cNvPr id="137" name="Google Shape;137;p21"/>
          <p:cNvSpPr txBox="1"/>
          <p:nvPr>
            <p:ph idx="1" type="body"/>
          </p:nvPr>
        </p:nvSpPr>
        <p:spPr>
          <a:xfrm>
            <a:off x="655975" y="1129900"/>
            <a:ext cx="8201100" cy="5247600"/>
          </a:xfrm>
          <a:prstGeom prst="rect">
            <a:avLst/>
          </a:prstGeom>
        </p:spPr>
        <p:txBody>
          <a:bodyPr anchorCtr="0" anchor="t" bIns="45700" lIns="91425" spcFirstLastPara="1" rIns="91425" wrap="square" tIns="45700">
            <a:noAutofit/>
          </a:bodyPr>
          <a:lstStyle/>
          <a:p>
            <a:pPr indent="0" lvl="0" marL="0" rtl="0" algn="l">
              <a:lnSpc>
                <a:spcPct val="100000"/>
              </a:lnSpc>
              <a:spcBef>
                <a:spcPts val="3400"/>
              </a:spcBef>
              <a:spcAft>
                <a:spcPts val="0"/>
              </a:spcAft>
              <a:buClr>
                <a:schemeClr val="dk1"/>
              </a:buClr>
              <a:buSzPts val="1100"/>
              <a:buFont typeface="Arial"/>
              <a:buNone/>
            </a:pPr>
            <a:r>
              <a:rPr lang="en-US" sz="2600">
                <a:highlight>
                  <a:srgbClr val="FFFFFF"/>
                </a:highlight>
                <a:latin typeface="Times New Roman"/>
                <a:ea typeface="Times New Roman"/>
                <a:cs typeface="Times New Roman"/>
                <a:sym typeface="Times New Roman"/>
              </a:rPr>
              <a:t>DevOps is often said to be more of a philosophy or collaborative IT culture, rather than a strictly defined job description. Because the area is so broad, DevOps positions suit IT generalists better than specialists.</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2000"/>
              </a:spcBef>
              <a:spcAft>
                <a:spcPts val="2000"/>
              </a:spcAft>
              <a:buClr>
                <a:schemeClr val="dk1"/>
              </a:buClr>
              <a:buSzPts val="1100"/>
              <a:buFont typeface="Arial"/>
              <a:buNone/>
            </a:pPr>
            <a:r>
              <a:rPr lang="en-US" sz="2600">
                <a:highlight>
                  <a:srgbClr val="FFFFFF"/>
                </a:highlight>
                <a:latin typeface="Times New Roman"/>
                <a:ea typeface="Times New Roman"/>
                <a:cs typeface="Times New Roman"/>
                <a:sym typeface="Times New Roman"/>
              </a:rPr>
              <a:t>The role of DevOps engineer does not fall along one career path. Professionals can enter into the position from a variety of backgrounds. For example, a software developer can gain skills in operations, such as configuration of the hosting infrastructure, to become a DevOps engineer. Similarly, a systems administrator with coding, scripting and testing knowledge can become a DevOps engineer.</a:t>
            </a:r>
            <a:endParaRPr sz="2600">
              <a:latin typeface="Times New Roman"/>
              <a:ea typeface="Times New Roman"/>
              <a:cs typeface="Times New Roman"/>
              <a:sym typeface="Times New Roman"/>
            </a:endParaRPr>
          </a:p>
        </p:txBody>
      </p:sp>
      <p:pic>
        <p:nvPicPr>
          <p:cNvPr id="138" name="Google Shape;138;p21"/>
          <p:cNvPicPr preferRelativeResize="0"/>
          <p:nvPr/>
        </p:nvPicPr>
        <p:blipFill>
          <a:blip r:embed="rId3">
            <a:alphaModFix/>
          </a:blip>
          <a:stretch>
            <a:fillRect/>
          </a:stretch>
        </p:blipFill>
        <p:spPr>
          <a:xfrm>
            <a:off x="8715650" y="1129896"/>
            <a:ext cx="3213700" cy="42904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